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60" r:id="rId3"/>
    <p:sldId id="280" r:id="rId4"/>
    <p:sldId id="257" r:id="rId5"/>
    <p:sldId id="282" r:id="rId6"/>
    <p:sldId id="267" r:id="rId7"/>
    <p:sldId id="266" r:id="rId8"/>
    <p:sldId id="277" r:id="rId9"/>
    <p:sldId id="297" r:id="rId10"/>
    <p:sldId id="268" r:id="rId11"/>
    <p:sldId id="275" r:id="rId12"/>
    <p:sldId id="287" r:id="rId13"/>
    <p:sldId id="289" r:id="rId14"/>
    <p:sldId id="271" r:id="rId15"/>
    <p:sldId id="272" r:id="rId16"/>
    <p:sldId id="293" r:id="rId17"/>
    <p:sldId id="29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Barthenheier" initials="LB" lastIdx="2" clrIdx="0">
    <p:extLst>
      <p:ext uri="{19B8F6BF-5375-455C-9EA6-DF929625EA0E}">
        <p15:presenceInfo xmlns:p15="http://schemas.microsoft.com/office/powerpoint/2012/main" userId="6ee166d89a349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n%20Barthenheier\OneDrive\01%20School\!Leadership\EagleSat-2%20Systems%20Engineering\NASA%20Space%20Grant%20Symposium\Power%20and%20Data%20Margi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n%20Barthenheier\OneDrive\01%20School\!Leadership\EagleSat-2%20Systems%20Engineering\NASA%20Space%20Grant%20Symposium\Power%20and%20Data%20Margi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n%20Barthenheier\OneDrive\01%20School\!Leadership\EagleSat-2%20Systems%20Engineering\NASA%20Space%20Grant%20Symposium\Power%20and%20Data%20Margi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n%20Barthenheier\OneDrive\01%20School\!Leadership\EagleSat-2%20Systems%20Engineering\NASA%20Space%20Grant%20Symposium\Power%20and%20Data%20Margi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'Past Design'!$B$3</c:f>
              <c:strCache>
                <c:ptCount val="1"/>
                <c:pt idx="0">
                  <c:v>Current Base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'Past Design'!$C$3</c:f>
              <c:numCache>
                <c:formatCode>General</c:formatCode>
                <c:ptCount val="1"/>
                <c:pt idx="0">
                  <c:v>17.59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4-458D-A125-99ABD73324FB}"/>
            </c:ext>
          </c:extLst>
        </c:ser>
        <c:ser>
          <c:idx val="1"/>
          <c:order val="1"/>
          <c:tx>
            <c:strRef>
              <c:f>'Past Design'!$B$4</c:f>
              <c:strCache>
                <c:ptCount val="1"/>
                <c:pt idx="0">
                  <c:v>Contingency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'Past Design'!$C$4</c:f>
              <c:numCache>
                <c:formatCode>General</c:formatCode>
                <c:ptCount val="1"/>
                <c:pt idx="0">
                  <c:v>0.87950000000000017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4-458D-A125-99ABD73324FB}"/>
            </c:ext>
          </c:extLst>
        </c:ser>
        <c:ser>
          <c:idx val="2"/>
          <c:order val="2"/>
          <c:tx>
            <c:strRef>
              <c:f>'Past Design'!$B$5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'Past Design'!$C$5</c:f>
              <c:numCache>
                <c:formatCode>General</c:formatCode>
                <c:ptCount val="1"/>
                <c:pt idx="0">
                  <c:v>0.53049999999999997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B4-458D-A125-99ABD7332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37832"/>
        <c:axId val="399238160"/>
      </c:barChart>
      <c:catAx>
        <c:axId val="39923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8160"/>
        <c:crosses val="autoZero"/>
        <c:auto val="1"/>
        <c:lblAlgn val="ctr"/>
        <c:lblOffset val="100"/>
        <c:noMultiLvlLbl val="0"/>
      </c:catAx>
      <c:valAx>
        <c:axId val="39923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923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'Past Design'!$B$3</c:f>
              <c:strCache>
                <c:ptCount val="1"/>
                <c:pt idx="0">
                  <c:v>Current Base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'Past Design'!$E$3</c:f>
              <c:numCache>
                <c:formatCode>General</c:formatCode>
                <c:ptCount val="1"/>
                <c:pt idx="0">
                  <c:v>107.25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7-4DD9-AE99-F0B1415828DE}"/>
            </c:ext>
          </c:extLst>
        </c:ser>
        <c:ser>
          <c:idx val="1"/>
          <c:order val="1"/>
          <c:tx>
            <c:strRef>
              <c:f>'Past Design'!$B$4</c:f>
              <c:strCache>
                <c:ptCount val="1"/>
                <c:pt idx="0">
                  <c:v>Contingency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'Past Design'!$E$4</c:f>
              <c:numCache>
                <c:formatCode>General</c:formatCode>
                <c:ptCount val="1"/>
                <c:pt idx="0">
                  <c:v>16.087499999999991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7-4DD9-AE99-F0B1415828DE}"/>
            </c:ext>
          </c:extLst>
        </c:ser>
        <c:ser>
          <c:idx val="2"/>
          <c:order val="2"/>
          <c:tx>
            <c:strRef>
              <c:f>'Past Design'!$B$5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'Past Design'!$E$5</c:f>
              <c:numCache>
                <c:formatCode>General</c:formatCode>
                <c:ptCount val="1"/>
                <c:pt idx="0">
                  <c:v>6.6625000000000085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7-4DD9-AE99-F0B141582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37832"/>
        <c:axId val="399238160"/>
      </c:barChart>
      <c:catAx>
        <c:axId val="39923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8160"/>
        <c:crosses val="autoZero"/>
        <c:auto val="1"/>
        <c:lblAlgn val="ctr"/>
        <c:lblOffset val="100"/>
        <c:noMultiLvlLbl val="0"/>
      </c:catAx>
      <c:valAx>
        <c:axId val="39923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923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'Current Design'!$B$3</c:f>
              <c:strCache>
                <c:ptCount val="1"/>
                <c:pt idx="0">
                  <c:v>Current Base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32-40C2-8701-472E5230D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'Current Design'!$C$3</c:f>
              <c:numCache>
                <c:formatCode>General</c:formatCode>
                <c:ptCount val="1"/>
                <c:pt idx="0">
                  <c:v>14.819999999999999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2-40C2-8701-472E5230DC4F}"/>
            </c:ext>
          </c:extLst>
        </c:ser>
        <c:ser>
          <c:idx val="1"/>
          <c:order val="1"/>
          <c:tx>
            <c:strRef>
              <c:f>'Current Design'!$B$4</c:f>
              <c:strCache>
                <c:ptCount val="1"/>
                <c:pt idx="0">
                  <c:v>Contingency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632-40C2-8701-472E5230D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'Current Design'!$C$4</c:f>
              <c:numCache>
                <c:formatCode>General</c:formatCode>
                <c:ptCount val="1"/>
                <c:pt idx="0">
                  <c:v>1.4820000000000011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2-40C2-8701-472E5230DC4F}"/>
            </c:ext>
          </c:extLst>
        </c:ser>
        <c:ser>
          <c:idx val="2"/>
          <c:order val="2"/>
          <c:tx>
            <c:strRef>
              <c:f>'Current Design'!$B$5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Design'!$C$2</c:f>
              <c:strCache>
                <c:ptCount val="1"/>
                <c:pt idx="0">
                  <c:v>NASA Power Margin</c:v>
                </c:pt>
              </c:strCache>
            </c:strRef>
          </c:cat>
          <c:val>
            <c:numRef>
              <c:f>'Current Design'!$C$5</c:f>
              <c:numCache>
                <c:formatCode>General</c:formatCode>
                <c:ptCount val="1"/>
                <c:pt idx="0">
                  <c:v>2.6980000000000022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2-40C2-8701-472E5230D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37832"/>
        <c:axId val="399238160"/>
      </c:barChart>
      <c:catAx>
        <c:axId val="39923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8160"/>
        <c:crosses val="autoZero"/>
        <c:auto val="1"/>
        <c:lblAlgn val="ctr"/>
        <c:lblOffset val="100"/>
        <c:noMultiLvlLbl val="0"/>
      </c:catAx>
      <c:valAx>
        <c:axId val="399238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923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'Current Design'!$B$3</c:f>
              <c:strCache>
                <c:ptCount val="1"/>
                <c:pt idx="0">
                  <c:v>Current Base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'Current Design'!$E$3</c:f>
              <c:numCache>
                <c:formatCode>General</c:formatCode>
                <c:ptCount val="1"/>
                <c:pt idx="0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2-49EE-AAB2-644D627F6299}"/>
            </c:ext>
          </c:extLst>
        </c:ser>
        <c:ser>
          <c:idx val="1"/>
          <c:order val="1"/>
          <c:tx>
            <c:strRef>
              <c:f>'Current Design'!$B$4</c:f>
              <c:strCache>
                <c:ptCount val="1"/>
                <c:pt idx="0">
                  <c:v>Contingency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'Current Design'!$E$4</c:f>
              <c:numCache>
                <c:formatCode>General</c:formatCode>
                <c:ptCount val="1"/>
                <c:pt idx="0">
                  <c:v>1.6874999999999982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2-49EE-AAB2-644D627F6299}"/>
            </c:ext>
          </c:extLst>
        </c:ser>
        <c:ser>
          <c:idx val="2"/>
          <c:order val="2"/>
          <c:tx>
            <c:strRef>
              <c:f>'Current Design'!$B$5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Design'!$E$2</c:f>
              <c:strCache>
                <c:ptCount val="1"/>
                <c:pt idx="0">
                  <c:v>NASA Data Margin</c:v>
                </c:pt>
              </c:strCache>
            </c:strRef>
          </c:cat>
          <c:val>
            <c:numRef>
              <c:f>'Current Design'!$E$5</c:f>
              <c:numCache>
                <c:formatCode>General</c:formatCode>
                <c:ptCount val="1"/>
                <c:pt idx="0">
                  <c:v>12.0625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2-49EE-AAB2-644D627F6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37832"/>
        <c:axId val="399238160"/>
      </c:barChart>
      <c:catAx>
        <c:axId val="39923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8160"/>
        <c:crosses val="autoZero"/>
        <c:auto val="1"/>
        <c:lblAlgn val="ctr"/>
        <c:lblOffset val="100"/>
        <c:noMultiLvlLbl val="0"/>
      </c:catAx>
      <c:valAx>
        <c:axId val="399238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923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838B7-5197-4077-BD61-35F205DBBA8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68A0D7B-2311-4944-95CD-99D07B8D0D50}">
      <dgm:prSet phldrT="[Text]"/>
      <dgm:spPr/>
      <dgm:t>
        <a:bodyPr/>
        <a:lstStyle/>
        <a:p>
          <a:r>
            <a:rPr lang="en-US" dirty="0"/>
            <a:t>Denial</a:t>
          </a:r>
        </a:p>
      </dgm:t>
    </dgm:pt>
    <dgm:pt modelId="{6C49CF81-5C6C-414B-92AC-B03D3A04479B}" type="parTrans" cxnId="{4190DA66-4147-411F-B251-D8BDE55CCCE9}">
      <dgm:prSet/>
      <dgm:spPr/>
      <dgm:t>
        <a:bodyPr/>
        <a:lstStyle/>
        <a:p>
          <a:endParaRPr lang="en-US"/>
        </a:p>
      </dgm:t>
    </dgm:pt>
    <dgm:pt modelId="{304C1A65-EF89-4B05-8D10-2CDC100F7ADE}" type="sibTrans" cxnId="{4190DA66-4147-411F-B251-D8BDE55CCCE9}">
      <dgm:prSet/>
      <dgm:spPr/>
      <dgm:t>
        <a:bodyPr/>
        <a:lstStyle/>
        <a:p>
          <a:endParaRPr lang="en-US"/>
        </a:p>
      </dgm:t>
    </dgm:pt>
    <dgm:pt modelId="{C8E1E653-C409-4581-BC8F-8B07C9B739EE}">
      <dgm:prSet phldrT="[Text]"/>
      <dgm:spPr/>
      <dgm:t>
        <a:bodyPr/>
        <a:lstStyle/>
        <a:p>
          <a:r>
            <a:rPr lang="en-US" dirty="0"/>
            <a:t>Anger</a:t>
          </a:r>
        </a:p>
      </dgm:t>
    </dgm:pt>
    <dgm:pt modelId="{5E1B59F1-5BC8-48B0-B8EE-610128E0112E}" type="parTrans" cxnId="{287E832F-9B05-40FA-9396-4CD532F4AED3}">
      <dgm:prSet/>
      <dgm:spPr/>
      <dgm:t>
        <a:bodyPr/>
        <a:lstStyle/>
        <a:p>
          <a:endParaRPr lang="en-US"/>
        </a:p>
      </dgm:t>
    </dgm:pt>
    <dgm:pt modelId="{D0C8493A-DB00-439D-BFFC-D96B616F5953}" type="sibTrans" cxnId="{287E832F-9B05-40FA-9396-4CD532F4AED3}">
      <dgm:prSet/>
      <dgm:spPr/>
      <dgm:t>
        <a:bodyPr/>
        <a:lstStyle/>
        <a:p>
          <a:endParaRPr lang="en-US"/>
        </a:p>
      </dgm:t>
    </dgm:pt>
    <dgm:pt modelId="{B245D36E-BFFB-4CF9-A381-40B67C8C602E}">
      <dgm:prSet phldrT="[Text]"/>
      <dgm:spPr/>
      <dgm:t>
        <a:bodyPr/>
        <a:lstStyle/>
        <a:p>
          <a:r>
            <a:rPr lang="en-US" dirty="0"/>
            <a:t>Bargaining</a:t>
          </a:r>
        </a:p>
      </dgm:t>
    </dgm:pt>
    <dgm:pt modelId="{071B86A1-A457-44D4-9ECF-F2D5C7C52AC2}" type="parTrans" cxnId="{6227FA57-1A6D-4410-80DA-5C7C3D4E1260}">
      <dgm:prSet/>
      <dgm:spPr/>
      <dgm:t>
        <a:bodyPr/>
        <a:lstStyle/>
        <a:p>
          <a:endParaRPr lang="en-US"/>
        </a:p>
      </dgm:t>
    </dgm:pt>
    <dgm:pt modelId="{3817EFC7-A94B-4E4A-84A2-913F72B137F8}" type="sibTrans" cxnId="{6227FA57-1A6D-4410-80DA-5C7C3D4E1260}">
      <dgm:prSet/>
      <dgm:spPr/>
      <dgm:t>
        <a:bodyPr/>
        <a:lstStyle/>
        <a:p>
          <a:endParaRPr lang="en-US"/>
        </a:p>
      </dgm:t>
    </dgm:pt>
    <dgm:pt modelId="{D796035C-BFC5-49F0-AFC6-935EBA46D45A}">
      <dgm:prSet phldrT="[Text]"/>
      <dgm:spPr/>
      <dgm:t>
        <a:bodyPr/>
        <a:lstStyle/>
        <a:p>
          <a:r>
            <a:rPr lang="en-US" dirty="0"/>
            <a:t>Depression</a:t>
          </a:r>
        </a:p>
      </dgm:t>
    </dgm:pt>
    <dgm:pt modelId="{7D9DE6AA-0EE1-4926-A60B-3FD6BD796F41}" type="parTrans" cxnId="{81614DB2-D670-444E-B11F-1D16EBFE1FAE}">
      <dgm:prSet/>
      <dgm:spPr/>
      <dgm:t>
        <a:bodyPr/>
        <a:lstStyle/>
        <a:p>
          <a:endParaRPr lang="en-US"/>
        </a:p>
      </dgm:t>
    </dgm:pt>
    <dgm:pt modelId="{05611F43-CA4D-4BE7-A60C-AA3AEAEE05D8}" type="sibTrans" cxnId="{81614DB2-D670-444E-B11F-1D16EBFE1FAE}">
      <dgm:prSet/>
      <dgm:spPr/>
      <dgm:t>
        <a:bodyPr/>
        <a:lstStyle/>
        <a:p>
          <a:endParaRPr lang="en-US"/>
        </a:p>
      </dgm:t>
    </dgm:pt>
    <dgm:pt modelId="{05C8151F-381A-414A-860B-06B55B199E5B}">
      <dgm:prSet phldrT="[Text]"/>
      <dgm:spPr/>
      <dgm:t>
        <a:bodyPr/>
        <a:lstStyle/>
        <a:p>
          <a:r>
            <a:rPr lang="en-US" dirty="0"/>
            <a:t>Acceptance</a:t>
          </a:r>
        </a:p>
      </dgm:t>
    </dgm:pt>
    <dgm:pt modelId="{60969425-D684-44DB-96C3-298E80D0031D}" type="parTrans" cxnId="{3FD94195-3052-4259-BAFA-30A496070154}">
      <dgm:prSet/>
      <dgm:spPr/>
      <dgm:t>
        <a:bodyPr/>
        <a:lstStyle/>
        <a:p>
          <a:endParaRPr lang="en-US"/>
        </a:p>
      </dgm:t>
    </dgm:pt>
    <dgm:pt modelId="{403630DC-DF3B-468E-B74C-07E3581BB8BE}" type="sibTrans" cxnId="{3FD94195-3052-4259-BAFA-30A496070154}">
      <dgm:prSet/>
      <dgm:spPr/>
      <dgm:t>
        <a:bodyPr/>
        <a:lstStyle/>
        <a:p>
          <a:endParaRPr lang="en-US"/>
        </a:p>
      </dgm:t>
    </dgm:pt>
    <dgm:pt modelId="{9B64A56A-8494-4D4A-B6DC-CB5867F15DCB}" type="pres">
      <dgm:prSet presAssocID="{B8D838B7-5197-4077-BD61-35F205DBBA8D}" presName="Name0" presStyleCnt="0">
        <dgm:presLayoutVars>
          <dgm:dir/>
          <dgm:animLvl val="lvl"/>
          <dgm:resizeHandles val="exact"/>
        </dgm:presLayoutVars>
      </dgm:prSet>
      <dgm:spPr/>
    </dgm:pt>
    <dgm:pt modelId="{BC7BD2BC-61BA-4D3B-B982-3D2A005F2A08}" type="pres">
      <dgm:prSet presAssocID="{568A0D7B-2311-4944-95CD-99D07B8D0D5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1D9EC60-CD8B-4DAF-BB7D-52455BA765C4}" type="pres">
      <dgm:prSet presAssocID="{304C1A65-EF89-4B05-8D10-2CDC100F7ADE}" presName="parTxOnlySpace" presStyleCnt="0"/>
      <dgm:spPr/>
    </dgm:pt>
    <dgm:pt modelId="{D216C11F-4120-4633-965D-E8BA0C6C03DE}" type="pres">
      <dgm:prSet presAssocID="{C8E1E653-C409-4581-BC8F-8B07C9B739E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FA99E39-16CF-49B9-BF84-E7A4289A5908}" type="pres">
      <dgm:prSet presAssocID="{D0C8493A-DB00-439D-BFFC-D96B616F5953}" presName="parTxOnlySpace" presStyleCnt="0"/>
      <dgm:spPr/>
    </dgm:pt>
    <dgm:pt modelId="{314ED9A0-12BB-4156-A129-5048601CE25B}" type="pres">
      <dgm:prSet presAssocID="{B245D36E-BFFB-4CF9-A381-40B67C8C602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4E6C863-1FF3-4098-94F6-9B63172F3ED3}" type="pres">
      <dgm:prSet presAssocID="{3817EFC7-A94B-4E4A-84A2-913F72B137F8}" presName="parTxOnlySpace" presStyleCnt="0"/>
      <dgm:spPr/>
    </dgm:pt>
    <dgm:pt modelId="{85C4324A-82D5-46F5-8C2F-0A9A24A93273}" type="pres">
      <dgm:prSet presAssocID="{D796035C-BFC5-49F0-AFC6-935EBA46D45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A5F75C8-CBF1-4E1D-93EC-1016AE940B4B}" type="pres">
      <dgm:prSet presAssocID="{05611F43-CA4D-4BE7-A60C-AA3AEAEE05D8}" presName="parTxOnlySpace" presStyleCnt="0"/>
      <dgm:spPr/>
    </dgm:pt>
    <dgm:pt modelId="{4C4B0E9E-68E3-4D50-9C07-C91740F9D168}" type="pres">
      <dgm:prSet presAssocID="{05C8151F-381A-414A-860B-06B55B199E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DE50CBC-CFF9-4FD7-AC9D-0A33DC4BC2E6}" type="presOf" srcId="{B245D36E-BFFB-4CF9-A381-40B67C8C602E}" destId="{314ED9A0-12BB-4156-A129-5048601CE25B}" srcOrd="0" destOrd="0" presId="urn:microsoft.com/office/officeart/2005/8/layout/chevron1"/>
    <dgm:cxn modelId="{B7806C8F-64B0-4F68-908E-26EFEB7B2F34}" type="presOf" srcId="{05C8151F-381A-414A-860B-06B55B199E5B}" destId="{4C4B0E9E-68E3-4D50-9C07-C91740F9D168}" srcOrd="0" destOrd="0" presId="urn:microsoft.com/office/officeart/2005/8/layout/chevron1"/>
    <dgm:cxn modelId="{287E832F-9B05-40FA-9396-4CD532F4AED3}" srcId="{B8D838B7-5197-4077-BD61-35F205DBBA8D}" destId="{C8E1E653-C409-4581-BC8F-8B07C9B739EE}" srcOrd="1" destOrd="0" parTransId="{5E1B59F1-5BC8-48B0-B8EE-610128E0112E}" sibTransId="{D0C8493A-DB00-439D-BFFC-D96B616F5953}"/>
    <dgm:cxn modelId="{4190DA66-4147-411F-B251-D8BDE55CCCE9}" srcId="{B8D838B7-5197-4077-BD61-35F205DBBA8D}" destId="{568A0D7B-2311-4944-95CD-99D07B8D0D50}" srcOrd="0" destOrd="0" parTransId="{6C49CF81-5C6C-414B-92AC-B03D3A04479B}" sibTransId="{304C1A65-EF89-4B05-8D10-2CDC100F7ADE}"/>
    <dgm:cxn modelId="{81614DB2-D670-444E-B11F-1D16EBFE1FAE}" srcId="{B8D838B7-5197-4077-BD61-35F205DBBA8D}" destId="{D796035C-BFC5-49F0-AFC6-935EBA46D45A}" srcOrd="3" destOrd="0" parTransId="{7D9DE6AA-0EE1-4926-A60B-3FD6BD796F41}" sibTransId="{05611F43-CA4D-4BE7-A60C-AA3AEAEE05D8}"/>
    <dgm:cxn modelId="{F301B93A-9AFB-4396-ABED-9DA458AB2C36}" type="presOf" srcId="{C8E1E653-C409-4581-BC8F-8B07C9B739EE}" destId="{D216C11F-4120-4633-965D-E8BA0C6C03DE}" srcOrd="0" destOrd="0" presId="urn:microsoft.com/office/officeart/2005/8/layout/chevron1"/>
    <dgm:cxn modelId="{6569C627-671D-49CE-941F-D85E3836F1A5}" type="presOf" srcId="{B8D838B7-5197-4077-BD61-35F205DBBA8D}" destId="{9B64A56A-8494-4D4A-B6DC-CB5867F15DCB}" srcOrd="0" destOrd="0" presId="urn:microsoft.com/office/officeart/2005/8/layout/chevron1"/>
    <dgm:cxn modelId="{6227FA57-1A6D-4410-80DA-5C7C3D4E1260}" srcId="{B8D838B7-5197-4077-BD61-35F205DBBA8D}" destId="{B245D36E-BFFB-4CF9-A381-40B67C8C602E}" srcOrd="2" destOrd="0" parTransId="{071B86A1-A457-44D4-9ECF-F2D5C7C52AC2}" sibTransId="{3817EFC7-A94B-4E4A-84A2-913F72B137F8}"/>
    <dgm:cxn modelId="{E8C49EB0-1FD6-414B-AAA2-C0E54B5CB1FB}" type="presOf" srcId="{D796035C-BFC5-49F0-AFC6-935EBA46D45A}" destId="{85C4324A-82D5-46F5-8C2F-0A9A24A93273}" srcOrd="0" destOrd="0" presId="urn:microsoft.com/office/officeart/2005/8/layout/chevron1"/>
    <dgm:cxn modelId="{A6BDAA59-3519-41A8-8285-CBF7CE88C00C}" type="presOf" srcId="{568A0D7B-2311-4944-95CD-99D07B8D0D50}" destId="{BC7BD2BC-61BA-4D3B-B982-3D2A005F2A08}" srcOrd="0" destOrd="0" presId="urn:microsoft.com/office/officeart/2005/8/layout/chevron1"/>
    <dgm:cxn modelId="{3FD94195-3052-4259-BAFA-30A496070154}" srcId="{B8D838B7-5197-4077-BD61-35F205DBBA8D}" destId="{05C8151F-381A-414A-860B-06B55B199E5B}" srcOrd="4" destOrd="0" parTransId="{60969425-D684-44DB-96C3-298E80D0031D}" sibTransId="{403630DC-DF3B-468E-B74C-07E3581BB8BE}"/>
    <dgm:cxn modelId="{4F66F792-84EF-4D73-9901-6BF1A7EE1FA5}" type="presParOf" srcId="{9B64A56A-8494-4D4A-B6DC-CB5867F15DCB}" destId="{BC7BD2BC-61BA-4D3B-B982-3D2A005F2A08}" srcOrd="0" destOrd="0" presId="urn:microsoft.com/office/officeart/2005/8/layout/chevron1"/>
    <dgm:cxn modelId="{5FB200C2-286F-4481-93A0-764A6447EF53}" type="presParOf" srcId="{9B64A56A-8494-4D4A-B6DC-CB5867F15DCB}" destId="{A1D9EC60-CD8B-4DAF-BB7D-52455BA765C4}" srcOrd="1" destOrd="0" presId="urn:microsoft.com/office/officeart/2005/8/layout/chevron1"/>
    <dgm:cxn modelId="{08474625-94DA-40D6-AC2A-2154FAE0CC5D}" type="presParOf" srcId="{9B64A56A-8494-4D4A-B6DC-CB5867F15DCB}" destId="{D216C11F-4120-4633-965D-E8BA0C6C03DE}" srcOrd="2" destOrd="0" presId="urn:microsoft.com/office/officeart/2005/8/layout/chevron1"/>
    <dgm:cxn modelId="{C152499A-EFC9-4A41-BC2E-6D17A441A045}" type="presParOf" srcId="{9B64A56A-8494-4D4A-B6DC-CB5867F15DCB}" destId="{8FA99E39-16CF-49B9-BF84-E7A4289A5908}" srcOrd="3" destOrd="0" presId="urn:microsoft.com/office/officeart/2005/8/layout/chevron1"/>
    <dgm:cxn modelId="{069C1814-51C9-4917-8652-A9AF6C9835B4}" type="presParOf" srcId="{9B64A56A-8494-4D4A-B6DC-CB5867F15DCB}" destId="{314ED9A0-12BB-4156-A129-5048601CE25B}" srcOrd="4" destOrd="0" presId="urn:microsoft.com/office/officeart/2005/8/layout/chevron1"/>
    <dgm:cxn modelId="{DDD5C033-14C4-4241-8F50-75939C520CC2}" type="presParOf" srcId="{9B64A56A-8494-4D4A-B6DC-CB5867F15DCB}" destId="{44E6C863-1FF3-4098-94F6-9B63172F3ED3}" srcOrd="5" destOrd="0" presId="urn:microsoft.com/office/officeart/2005/8/layout/chevron1"/>
    <dgm:cxn modelId="{879C0CA2-E370-465B-B17F-256EC7FCD40A}" type="presParOf" srcId="{9B64A56A-8494-4D4A-B6DC-CB5867F15DCB}" destId="{85C4324A-82D5-46F5-8C2F-0A9A24A93273}" srcOrd="6" destOrd="0" presId="urn:microsoft.com/office/officeart/2005/8/layout/chevron1"/>
    <dgm:cxn modelId="{538F3411-7AFF-4CAE-857F-61558467A9E2}" type="presParOf" srcId="{9B64A56A-8494-4D4A-B6DC-CB5867F15DCB}" destId="{1A5F75C8-CBF1-4E1D-93EC-1016AE940B4B}" srcOrd="7" destOrd="0" presId="urn:microsoft.com/office/officeart/2005/8/layout/chevron1"/>
    <dgm:cxn modelId="{E612D145-1F6A-4EB9-AA99-D60955F739FD}" type="presParOf" srcId="{9B64A56A-8494-4D4A-B6DC-CB5867F15DCB}" destId="{4C4B0E9E-68E3-4D50-9C07-C91740F9D16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8EF86-0D47-4892-9AC1-09080B6FFE3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C568AC57-CF98-4580-AF18-E733E2EBD450}">
      <dgm:prSet phldrT="[Text]"/>
      <dgm:spPr/>
      <dgm:t>
        <a:bodyPr/>
        <a:lstStyle/>
        <a:p>
          <a:r>
            <a:rPr lang="en-US" dirty="0"/>
            <a:t>Pay</a:t>
          </a:r>
        </a:p>
      </dgm:t>
    </dgm:pt>
    <dgm:pt modelId="{D34EA95B-E188-4847-B9BB-16AC09F37392}" type="parTrans" cxnId="{0F222B2E-5160-41F4-A2D2-230CF5C5D9F1}">
      <dgm:prSet/>
      <dgm:spPr/>
      <dgm:t>
        <a:bodyPr/>
        <a:lstStyle/>
        <a:p>
          <a:endParaRPr lang="en-US"/>
        </a:p>
      </dgm:t>
    </dgm:pt>
    <dgm:pt modelId="{58E02D9A-0085-4494-99BE-9A558313E11F}" type="sibTrans" cxnId="{0F222B2E-5160-41F4-A2D2-230CF5C5D9F1}">
      <dgm:prSet/>
      <dgm:spPr/>
      <dgm:t>
        <a:bodyPr/>
        <a:lstStyle/>
        <a:p>
          <a:endParaRPr lang="en-US"/>
        </a:p>
      </dgm:t>
    </dgm:pt>
    <dgm:pt modelId="{4F5D1DDF-D9E2-4EE4-95A5-12015AD2CB9F}">
      <dgm:prSet phldrT="[Text]"/>
      <dgm:spPr/>
      <dgm:t>
        <a:bodyPr/>
        <a:lstStyle/>
        <a:p>
          <a:r>
            <a:rPr lang="en-US" dirty="0"/>
            <a:t>Want</a:t>
          </a:r>
        </a:p>
      </dgm:t>
    </dgm:pt>
    <dgm:pt modelId="{C6647E87-B30F-4D8D-9D67-0432CD2444DC}" type="parTrans" cxnId="{EF3A7B36-D166-474A-AC10-5C9AC91042ED}">
      <dgm:prSet/>
      <dgm:spPr/>
      <dgm:t>
        <a:bodyPr/>
        <a:lstStyle/>
        <a:p>
          <a:endParaRPr lang="en-US"/>
        </a:p>
      </dgm:t>
    </dgm:pt>
    <dgm:pt modelId="{7D309D70-3DDF-4BC7-A57B-6D72DB11F6EB}" type="sibTrans" cxnId="{EF3A7B36-D166-474A-AC10-5C9AC91042ED}">
      <dgm:prSet/>
      <dgm:spPr/>
      <dgm:t>
        <a:bodyPr/>
        <a:lstStyle/>
        <a:p>
          <a:endParaRPr lang="en-US"/>
        </a:p>
      </dgm:t>
    </dgm:pt>
    <dgm:pt modelId="{79B73FFC-3C79-4B82-A166-3BC75FCEC5B7}">
      <dgm:prSet phldrT="[Text]"/>
      <dgm:spPr/>
      <dgm:t>
        <a:bodyPr/>
        <a:lstStyle/>
        <a:p>
          <a:r>
            <a:rPr lang="en-US" dirty="0"/>
            <a:t>Tech</a:t>
          </a:r>
        </a:p>
      </dgm:t>
    </dgm:pt>
    <dgm:pt modelId="{B4DF4DEB-ED09-41A8-8839-EA0EA6ED0C14}" type="parTrans" cxnId="{53D1F87D-FF1B-4AD5-B75F-073FEB726D30}">
      <dgm:prSet/>
      <dgm:spPr/>
      <dgm:t>
        <a:bodyPr/>
        <a:lstStyle/>
        <a:p>
          <a:endParaRPr lang="en-US"/>
        </a:p>
      </dgm:t>
    </dgm:pt>
    <dgm:pt modelId="{E9D27116-FEF8-4C9A-9C16-CF44BF992D95}" type="sibTrans" cxnId="{53D1F87D-FF1B-4AD5-B75F-073FEB726D30}">
      <dgm:prSet/>
      <dgm:spPr/>
      <dgm:t>
        <a:bodyPr/>
        <a:lstStyle/>
        <a:p>
          <a:endParaRPr lang="en-US"/>
        </a:p>
      </dgm:t>
    </dgm:pt>
    <dgm:pt modelId="{F3669682-1AC2-4631-B4ED-080EEC3F5095}" type="pres">
      <dgm:prSet presAssocID="{2268EF86-0D47-4892-9AC1-09080B6FFE34}" presName="compositeShape" presStyleCnt="0">
        <dgm:presLayoutVars>
          <dgm:chMax val="7"/>
          <dgm:dir/>
          <dgm:resizeHandles val="exact"/>
        </dgm:presLayoutVars>
      </dgm:prSet>
      <dgm:spPr/>
    </dgm:pt>
    <dgm:pt modelId="{7239D5DA-3A27-42B5-B7AE-8118FCA4A370}" type="pres">
      <dgm:prSet presAssocID="{C568AC57-CF98-4580-AF18-E733E2EBD450}" presName="circ1" presStyleLbl="vennNode1" presStyleIdx="0" presStyleCnt="3"/>
      <dgm:spPr/>
    </dgm:pt>
    <dgm:pt modelId="{0908653D-38D3-43C4-B6D0-CC38AA41C4E4}" type="pres">
      <dgm:prSet presAssocID="{C568AC57-CF98-4580-AF18-E733E2EBD4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947094-286E-4B21-98EC-69CB6A66F602}" type="pres">
      <dgm:prSet presAssocID="{4F5D1DDF-D9E2-4EE4-95A5-12015AD2CB9F}" presName="circ2" presStyleLbl="vennNode1" presStyleIdx="1" presStyleCnt="3"/>
      <dgm:spPr/>
    </dgm:pt>
    <dgm:pt modelId="{4ADEE957-DFA6-485B-BA0E-177FDA552AC8}" type="pres">
      <dgm:prSet presAssocID="{4F5D1DDF-D9E2-4EE4-95A5-12015AD2CB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9A4413-FD58-4513-821E-934439C913BF}" type="pres">
      <dgm:prSet presAssocID="{79B73FFC-3C79-4B82-A166-3BC75FCEC5B7}" presName="circ3" presStyleLbl="vennNode1" presStyleIdx="2" presStyleCnt="3"/>
      <dgm:spPr/>
    </dgm:pt>
    <dgm:pt modelId="{5042B3E5-9C43-48A4-ABC9-36C58FDE293D}" type="pres">
      <dgm:prSet presAssocID="{79B73FFC-3C79-4B82-A166-3BC75FCEC5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9BCC2A-4D3C-47E2-91F4-1EF667C214A3}" type="presOf" srcId="{2268EF86-0D47-4892-9AC1-09080B6FFE34}" destId="{F3669682-1AC2-4631-B4ED-080EEC3F5095}" srcOrd="0" destOrd="0" presId="urn:microsoft.com/office/officeart/2005/8/layout/venn1"/>
    <dgm:cxn modelId="{C5116A5E-182A-43FA-B3E1-ACDB4DB346E5}" type="presOf" srcId="{C568AC57-CF98-4580-AF18-E733E2EBD450}" destId="{7239D5DA-3A27-42B5-B7AE-8118FCA4A370}" srcOrd="0" destOrd="0" presId="urn:microsoft.com/office/officeart/2005/8/layout/venn1"/>
    <dgm:cxn modelId="{4BDFB72A-1508-427A-A754-52495400C1FE}" type="presOf" srcId="{C568AC57-CF98-4580-AF18-E733E2EBD450}" destId="{0908653D-38D3-43C4-B6D0-CC38AA41C4E4}" srcOrd="1" destOrd="0" presId="urn:microsoft.com/office/officeart/2005/8/layout/venn1"/>
    <dgm:cxn modelId="{830EC8CB-B30F-4ED4-9A97-C5B157CCFE6C}" type="presOf" srcId="{79B73FFC-3C79-4B82-A166-3BC75FCEC5B7}" destId="{949A4413-FD58-4513-821E-934439C913BF}" srcOrd="0" destOrd="0" presId="urn:microsoft.com/office/officeart/2005/8/layout/venn1"/>
    <dgm:cxn modelId="{53D1F87D-FF1B-4AD5-B75F-073FEB726D30}" srcId="{2268EF86-0D47-4892-9AC1-09080B6FFE34}" destId="{79B73FFC-3C79-4B82-A166-3BC75FCEC5B7}" srcOrd="2" destOrd="0" parTransId="{B4DF4DEB-ED09-41A8-8839-EA0EA6ED0C14}" sibTransId="{E9D27116-FEF8-4C9A-9C16-CF44BF992D95}"/>
    <dgm:cxn modelId="{0E2FEC1B-2517-48A6-ADBB-B0B67552E7F6}" type="presOf" srcId="{79B73FFC-3C79-4B82-A166-3BC75FCEC5B7}" destId="{5042B3E5-9C43-48A4-ABC9-36C58FDE293D}" srcOrd="1" destOrd="0" presId="urn:microsoft.com/office/officeart/2005/8/layout/venn1"/>
    <dgm:cxn modelId="{0F222B2E-5160-41F4-A2D2-230CF5C5D9F1}" srcId="{2268EF86-0D47-4892-9AC1-09080B6FFE34}" destId="{C568AC57-CF98-4580-AF18-E733E2EBD450}" srcOrd="0" destOrd="0" parTransId="{D34EA95B-E188-4847-B9BB-16AC09F37392}" sibTransId="{58E02D9A-0085-4494-99BE-9A558313E11F}"/>
    <dgm:cxn modelId="{EF3A7B36-D166-474A-AC10-5C9AC91042ED}" srcId="{2268EF86-0D47-4892-9AC1-09080B6FFE34}" destId="{4F5D1DDF-D9E2-4EE4-95A5-12015AD2CB9F}" srcOrd="1" destOrd="0" parTransId="{C6647E87-B30F-4D8D-9D67-0432CD2444DC}" sibTransId="{7D309D70-3DDF-4BC7-A57B-6D72DB11F6EB}"/>
    <dgm:cxn modelId="{12E66BCF-F245-4591-BE0C-F011CC07F078}" type="presOf" srcId="{4F5D1DDF-D9E2-4EE4-95A5-12015AD2CB9F}" destId="{4ADEE957-DFA6-485B-BA0E-177FDA552AC8}" srcOrd="1" destOrd="0" presId="urn:microsoft.com/office/officeart/2005/8/layout/venn1"/>
    <dgm:cxn modelId="{6C663657-6CAA-4A29-BD75-A71008CBC61D}" type="presOf" srcId="{4F5D1DDF-D9E2-4EE4-95A5-12015AD2CB9F}" destId="{BA947094-286E-4B21-98EC-69CB6A66F602}" srcOrd="0" destOrd="0" presId="urn:microsoft.com/office/officeart/2005/8/layout/venn1"/>
    <dgm:cxn modelId="{A82EF714-7915-48C3-8E61-4ADF0465DC20}" type="presParOf" srcId="{F3669682-1AC2-4631-B4ED-080EEC3F5095}" destId="{7239D5DA-3A27-42B5-B7AE-8118FCA4A370}" srcOrd="0" destOrd="0" presId="urn:microsoft.com/office/officeart/2005/8/layout/venn1"/>
    <dgm:cxn modelId="{23473ABC-B165-4B21-BE4B-ED29BF5086AD}" type="presParOf" srcId="{F3669682-1AC2-4631-B4ED-080EEC3F5095}" destId="{0908653D-38D3-43C4-B6D0-CC38AA41C4E4}" srcOrd="1" destOrd="0" presId="urn:microsoft.com/office/officeart/2005/8/layout/venn1"/>
    <dgm:cxn modelId="{587C8A08-ECC3-46F3-A74C-6AE4A1B3F92C}" type="presParOf" srcId="{F3669682-1AC2-4631-B4ED-080EEC3F5095}" destId="{BA947094-286E-4B21-98EC-69CB6A66F602}" srcOrd="2" destOrd="0" presId="urn:microsoft.com/office/officeart/2005/8/layout/venn1"/>
    <dgm:cxn modelId="{43CD165F-3246-46A5-A61A-2499344F363D}" type="presParOf" srcId="{F3669682-1AC2-4631-B4ED-080EEC3F5095}" destId="{4ADEE957-DFA6-485B-BA0E-177FDA552AC8}" srcOrd="3" destOrd="0" presId="urn:microsoft.com/office/officeart/2005/8/layout/venn1"/>
    <dgm:cxn modelId="{ECE0A860-6A66-477E-A9EA-4B243D9C90C0}" type="presParOf" srcId="{F3669682-1AC2-4631-B4ED-080EEC3F5095}" destId="{949A4413-FD58-4513-821E-934439C913BF}" srcOrd="4" destOrd="0" presId="urn:microsoft.com/office/officeart/2005/8/layout/venn1"/>
    <dgm:cxn modelId="{D5945057-F87F-4E91-8219-7C46E691E787}" type="presParOf" srcId="{F3669682-1AC2-4631-B4ED-080EEC3F5095}" destId="{5042B3E5-9C43-48A4-ABC9-36C58FDE29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BD2BC-61BA-4D3B-B982-3D2A005F2A08}">
      <dsp:nvSpPr>
        <dsp:cNvPr id="0" name=""/>
        <dsp:cNvSpPr/>
      </dsp:nvSpPr>
      <dsp:spPr>
        <a:xfrm>
          <a:off x="2764" y="672986"/>
          <a:ext cx="2460803" cy="984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Denial</a:t>
          </a:r>
        </a:p>
      </dsp:txBody>
      <dsp:txXfrm>
        <a:off x="494925" y="672986"/>
        <a:ext cx="1476482" cy="984321"/>
      </dsp:txXfrm>
    </dsp:sp>
    <dsp:sp modelId="{D216C11F-4120-4633-965D-E8BA0C6C03DE}">
      <dsp:nvSpPr>
        <dsp:cNvPr id="0" name=""/>
        <dsp:cNvSpPr/>
      </dsp:nvSpPr>
      <dsp:spPr>
        <a:xfrm>
          <a:off x="2217487" y="672986"/>
          <a:ext cx="2460803" cy="984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Anger</a:t>
          </a:r>
        </a:p>
      </dsp:txBody>
      <dsp:txXfrm>
        <a:off x="2709648" y="672986"/>
        <a:ext cx="1476482" cy="984321"/>
      </dsp:txXfrm>
    </dsp:sp>
    <dsp:sp modelId="{314ED9A0-12BB-4156-A129-5048601CE25B}">
      <dsp:nvSpPr>
        <dsp:cNvPr id="0" name=""/>
        <dsp:cNvSpPr/>
      </dsp:nvSpPr>
      <dsp:spPr>
        <a:xfrm>
          <a:off x="4432210" y="672986"/>
          <a:ext cx="2460803" cy="984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Bargaining</a:t>
          </a:r>
        </a:p>
      </dsp:txBody>
      <dsp:txXfrm>
        <a:off x="4924371" y="672986"/>
        <a:ext cx="1476482" cy="984321"/>
      </dsp:txXfrm>
    </dsp:sp>
    <dsp:sp modelId="{85C4324A-82D5-46F5-8C2F-0A9A24A93273}">
      <dsp:nvSpPr>
        <dsp:cNvPr id="0" name=""/>
        <dsp:cNvSpPr/>
      </dsp:nvSpPr>
      <dsp:spPr>
        <a:xfrm>
          <a:off x="6646933" y="672986"/>
          <a:ext cx="2460803" cy="984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Depression</a:t>
          </a:r>
        </a:p>
      </dsp:txBody>
      <dsp:txXfrm>
        <a:off x="7139094" y="672986"/>
        <a:ext cx="1476482" cy="984321"/>
      </dsp:txXfrm>
    </dsp:sp>
    <dsp:sp modelId="{4C4B0E9E-68E3-4D50-9C07-C91740F9D168}">
      <dsp:nvSpPr>
        <dsp:cNvPr id="0" name=""/>
        <dsp:cNvSpPr/>
      </dsp:nvSpPr>
      <dsp:spPr>
        <a:xfrm>
          <a:off x="8861656" y="672986"/>
          <a:ext cx="2460803" cy="984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Acceptance</a:t>
          </a:r>
        </a:p>
      </dsp:txBody>
      <dsp:txXfrm>
        <a:off x="9353817" y="672986"/>
        <a:ext cx="1476482" cy="984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9D5DA-3A27-42B5-B7AE-8118FCA4A370}">
      <dsp:nvSpPr>
        <dsp:cNvPr id="0" name=""/>
        <dsp:cNvSpPr/>
      </dsp:nvSpPr>
      <dsp:spPr>
        <a:xfrm>
          <a:off x="2813452" y="45859"/>
          <a:ext cx="2201251" cy="22012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Pay</a:t>
          </a:r>
        </a:p>
      </dsp:txBody>
      <dsp:txXfrm>
        <a:off x="3106952" y="431078"/>
        <a:ext cx="1614250" cy="990563"/>
      </dsp:txXfrm>
    </dsp:sp>
    <dsp:sp modelId="{BA947094-286E-4B21-98EC-69CB6A66F602}">
      <dsp:nvSpPr>
        <dsp:cNvPr id="0" name=""/>
        <dsp:cNvSpPr/>
      </dsp:nvSpPr>
      <dsp:spPr>
        <a:xfrm>
          <a:off x="3607737" y="1421641"/>
          <a:ext cx="2201251" cy="22012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Want</a:t>
          </a:r>
        </a:p>
      </dsp:txBody>
      <dsp:txXfrm>
        <a:off x="4280953" y="1990297"/>
        <a:ext cx="1320750" cy="1210688"/>
      </dsp:txXfrm>
    </dsp:sp>
    <dsp:sp modelId="{949A4413-FD58-4513-821E-934439C913BF}">
      <dsp:nvSpPr>
        <dsp:cNvPr id="0" name=""/>
        <dsp:cNvSpPr/>
      </dsp:nvSpPr>
      <dsp:spPr>
        <a:xfrm>
          <a:off x="2019167" y="1421641"/>
          <a:ext cx="2201251" cy="22012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Tech</a:t>
          </a:r>
        </a:p>
      </dsp:txBody>
      <dsp:txXfrm>
        <a:off x="2226452" y="1990297"/>
        <a:ext cx="1320750" cy="121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411A-C843-4506-AB80-271FB864C2C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6FCB-5C73-48FC-8031-147C39EE2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9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34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61331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latin typeface="+mn-lt"/>
              </a:rPr>
              <a:t>EagleSat 2: Design Development</a:t>
            </a:r>
            <a:br>
              <a:rPr lang="en-US" sz="4000" dirty="0">
                <a:latin typeface="+mn-lt"/>
              </a:rPr>
            </a:br>
            <a:r>
              <a:rPr lang="en-US" sz="2800" dirty="0">
                <a:latin typeface="+mn-lt"/>
              </a:rPr>
              <a:t>Lauren Barthenheier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Dr. Gary Yale, Embry-Riddle Aeronautical University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Arizona Space Grant Consortium Symposium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April 22, 2017</a:t>
            </a:r>
          </a:p>
        </p:txBody>
      </p:sp>
    </p:spTree>
    <p:extLst>
      <p:ext uri="{BB962C8B-B14F-4D97-AF65-F5344CB8AC3E}">
        <p14:creationId xmlns:p14="http://schemas.microsoft.com/office/powerpoint/2010/main" val="151069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Fly two payloads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Century Gothic"/>
              </a:rPr>
              <a:t>Charged particle detector</a:t>
            </a:r>
          </a:p>
          <a:p>
            <a:pPr marL="1257269" lvl="2" indent="-342891">
              <a:buFont typeface="Century Gothic" panose="020B0502020202020204" pitchFamily="34" charset="0"/>
              <a:buChar char="→"/>
              <a:defRPr/>
            </a:pPr>
            <a:r>
              <a:rPr lang="en-US" sz="2200" dirty="0">
                <a:solidFill>
                  <a:prstClr val="black"/>
                </a:solidFill>
                <a:latin typeface="Century Gothic"/>
              </a:rPr>
              <a:t>Pointing requirement: Must face away from earth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entury Gothic"/>
              </a:rPr>
              <a:t>Memory degradation experiment</a:t>
            </a:r>
          </a:p>
          <a:p>
            <a:pPr marL="457189" lvl="1" indent="0">
              <a:buNone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Data Collection</a:t>
            </a:r>
          </a:p>
          <a:p>
            <a:pPr lvl="1"/>
            <a:r>
              <a:rPr lang="en-US" sz="2400" dirty="0">
                <a:latin typeface="Century Gothic"/>
              </a:rPr>
              <a:t>Charged particle detector: 40 Mb per orbit</a:t>
            </a:r>
          </a:p>
          <a:p>
            <a:pPr lvl="1"/>
            <a:r>
              <a:rPr lang="en-US" sz="2400" dirty="0">
                <a:latin typeface="Century Gothic"/>
              </a:rPr>
              <a:t>Memory degradation experiment: 2 Mb per orbit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4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Payloads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5201976" cy="490878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</a:rPr>
              <a:t>Charged particle detector</a:t>
            </a:r>
          </a:p>
          <a:p>
            <a:r>
              <a:rPr lang="en-US" dirty="0"/>
              <a:t>CMOS imaging sensor</a:t>
            </a:r>
          </a:p>
          <a:p>
            <a:pPr lvl="1"/>
            <a:r>
              <a:rPr lang="en-US" sz="2400" dirty="0">
                <a:latin typeface="+mn-lt"/>
              </a:rPr>
              <a:t>Additional information from a second axis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3916" y="1123722"/>
            <a:ext cx="5201976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</a:rPr>
              <a:t>Memory degradation</a:t>
            </a:r>
          </a:p>
          <a:p>
            <a:r>
              <a:rPr lang="en-US" dirty="0"/>
              <a:t>D-Type Flip Flops</a:t>
            </a:r>
          </a:p>
          <a:p>
            <a:pPr lvl="1"/>
            <a:r>
              <a:rPr lang="en-US" sz="2400" dirty="0">
                <a:latin typeface="+mn-lt"/>
              </a:rPr>
              <a:t>Determine if the circuit is corrupted due to space radiation</a:t>
            </a:r>
          </a:p>
          <a:p>
            <a:pPr lvl="1"/>
            <a:endParaRPr lang="en-US" sz="2400" dirty="0">
              <a:latin typeface="+mn-lt"/>
            </a:endParaRPr>
          </a:p>
          <a:p>
            <a:r>
              <a:rPr lang="en-US" dirty="0"/>
              <a:t>Radiation Hardened Chips</a:t>
            </a:r>
          </a:p>
          <a:p>
            <a:pPr lvl="1"/>
            <a:r>
              <a:rPr lang="en-US" sz="2400" dirty="0">
                <a:latin typeface="+mn-lt"/>
              </a:rPr>
              <a:t>Baseline for data</a:t>
            </a:r>
          </a:p>
          <a:p>
            <a:pPr marL="457189" lvl="1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71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Margins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2759859" cy="3972385"/>
          </a:xfrm>
        </p:spPr>
        <p:txBody>
          <a:bodyPr/>
          <a:lstStyle/>
          <a:p>
            <a:r>
              <a:rPr lang="en-US" sz="2400" dirty="0"/>
              <a:t>Base: 15 W</a:t>
            </a:r>
          </a:p>
          <a:p>
            <a:endParaRPr lang="en-US" sz="2400" dirty="0"/>
          </a:p>
          <a:p>
            <a:r>
              <a:rPr lang="en-US" sz="2400" dirty="0"/>
              <a:t>Max Expected: 16 W</a:t>
            </a:r>
          </a:p>
          <a:p>
            <a:endParaRPr lang="en-US" sz="2400" dirty="0"/>
          </a:p>
          <a:p>
            <a:r>
              <a:rPr lang="en-US" sz="2400" dirty="0"/>
              <a:t>Max Possible: 19 W</a:t>
            </a:r>
          </a:p>
          <a:p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A284F25-8BA9-497F-871F-753C2ACF6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931983"/>
              </p:ext>
            </p:extLst>
          </p:nvPr>
        </p:nvGraphicFramePr>
        <p:xfrm>
          <a:off x="3791415" y="1472773"/>
          <a:ext cx="7397496" cy="40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43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Margins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83864-8170-4651-B2C4-292FA12ED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223705"/>
              </p:ext>
            </p:extLst>
          </p:nvPr>
        </p:nvGraphicFramePr>
        <p:xfrm>
          <a:off x="3975652" y="1535802"/>
          <a:ext cx="7397496" cy="40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3523960" cy="3972385"/>
          </a:xfrm>
        </p:spPr>
        <p:txBody>
          <a:bodyPr/>
          <a:lstStyle/>
          <a:p>
            <a:r>
              <a:rPr lang="en-US" sz="2400" dirty="0"/>
              <a:t>Base: 11.25 Mb</a:t>
            </a:r>
          </a:p>
          <a:p>
            <a:endParaRPr lang="en-US" sz="2400" dirty="0"/>
          </a:p>
          <a:p>
            <a:r>
              <a:rPr lang="en-US" sz="2400" dirty="0"/>
              <a:t>Max Expected:  12.9 Mb</a:t>
            </a:r>
          </a:p>
          <a:p>
            <a:endParaRPr lang="en-US" sz="2400" dirty="0"/>
          </a:p>
          <a:p>
            <a:r>
              <a:rPr lang="en-US" sz="2400" dirty="0"/>
              <a:t>Max Possible: 25 Mb</a:t>
            </a:r>
          </a:p>
        </p:txBody>
      </p:sp>
    </p:spTree>
    <p:extLst>
      <p:ext uri="{BB962C8B-B14F-4D97-AF65-F5344CB8AC3E}">
        <p14:creationId xmlns:p14="http://schemas.microsoft.com/office/powerpoint/2010/main" val="166348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840"/>
          <a:stretch/>
        </p:blipFill>
        <p:spPr>
          <a:xfrm>
            <a:off x="3625739" y="1071256"/>
            <a:ext cx="7790153" cy="49558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2871371" cy="4908783"/>
          </a:xfrm>
        </p:spPr>
        <p:txBody>
          <a:bodyPr>
            <a:normAutofit/>
          </a:bodyPr>
          <a:lstStyle/>
          <a:p>
            <a:r>
              <a:rPr lang="en-US" sz="2400" dirty="0"/>
              <a:t>Three 3U solar panels fulfill power requirements</a:t>
            </a:r>
          </a:p>
          <a:p>
            <a:r>
              <a:rPr lang="en-US" sz="2400" dirty="0"/>
              <a:t>One solar panel needs to be deployed so all three can see the sun at the same time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7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Configuration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33553" y="1061646"/>
            <a:ext cx="9400478" cy="5057585"/>
            <a:chOff x="750849" y="341333"/>
            <a:chExt cx="9865112" cy="55865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841" y="356839"/>
              <a:ext cx="9524047" cy="557107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87844" y="747132"/>
              <a:ext cx="4493941" cy="1382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40029" y="3769112"/>
              <a:ext cx="1784195" cy="1851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322" y="5787483"/>
              <a:ext cx="2947639" cy="14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0849" y="5787483"/>
              <a:ext cx="2947639" cy="14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43067" y="341333"/>
              <a:ext cx="2947639" cy="14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79220" y="1348796"/>
            <a:ext cx="5073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volume: 2,320 cm</a:t>
            </a:r>
            <a:r>
              <a:rPr lang="en-US" baseline="30000" dirty="0"/>
              <a:t>3</a:t>
            </a:r>
          </a:p>
          <a:p>
            <a:endParaRPr lang="en-US" baseline="30000" dirty="0"/>
          </a:p>
          <a:p>
            <a:r>
              <a:rPr lang="en-US" dirty="0"/>
              <a:t>Occupied volume: 1,200 cm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r>
              <a:rPr lang="en-US" dirty="0"/>
              <a:t>Volume margin: 48.3%</a:t>
            </a:r>
          </a:p>
        </p:txBody>
      </p:sp>
    </p:spTree>
    <p:extLst>
      <p:ext uri="{BB962C8B-B14F-4D97-AF65-F5344CB8AC3E}">
        <p14:creationId xmlns:p14="http://schemas.microsoft.com/office/powerpoint/2010/main" val="208639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primary payload</a:t>
            </a:r>
          </a:p>
          <a:p>
            <a:pPr lvl="1"/>
            <a:r>
              <a:rPr lang="en-US" sz="2400" dirty="0">
                <a:latin typeface="+mn-lt"/>
              </a:rPr>
              <a:t>Reduced costs and data requirements</a:t>
            </a:r>
          </a:p>
          <a:p>
            <a:endParaRPr lang="en-US" dirty="0"/>
          </a:p>
          <a:p>
            <a:r>
              <a:rPr lang="en-US" dirty="0"/>
              <a:t>Expanded charged particle detector and memory degradation experiment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Deployable solar panel to meet power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2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Gary Yale, Embry-Riddle Aeronautical University</a:t>
            </a:r>
          </a:p>
          <a:p>
            <a:r>
              <a:rPr lang="en-US" dirty="0"/>
              <a:t>TeamXC, NASA Jet Propulsion Laboratory</a:t>
            </a:r>
          </a:p>
          <a:p>
            <a:r>
              <a:rPr lang="en-US" dirty="0"/>
              <a:t>Travis Imken, NASA Jest Propulsion Laboratory</a:t>
            </a:r>
          </a:p>
        </p:txBody>
      </p:sp>
    </p:spTree>
    <p:extLst>
      <p:ext uri="{BB962C8B-B14F-4D97-AF65-F5344CB8AC3E}">
        <p14:creationId xmlns:p14="http://schemas.microsoft.com/office/powerpoint/2010/main" val="33490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1999" cy="6122019"/>
          </a:xfrm>
          <a:prstGeom prst="rect">
            <a:avLst/>
          </a:prstGeom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Initial Design</a:t>
            </a:r>
          </a:p>
          <a:p>
            <a:r>
              <a:rPr lang="en-US" dirty="0"/>
              <a:t>Design Change</a:t>
            </a:r>
          </a:p>
          <a:p>
            <a:r>
              <a:rPr lang="en-US" dirty="0"/>
              <a:t>Current Design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258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u="sng" dirty="0"/>
              <a:t>Goals</a:t>
            </a:r>
            <a:r>
              <a:rPr lang="en-US" sz="3200" dirty="0"/>
              <a:t>:</a:t>
            </a:r>
          </a:p>
          <a:p>
            <a:pPr fontAlgn="base">
              <a:lnSpc>
                <a:spcPct val="120000"/>
              </a:lnSpc>
            </a:pPr>
            <a:r>
              <a:rPr lang="en-US" dirty="0"/>
              <a:t>Submit proposal to CSLI (CubeSat Launch Initiative) in November of 2017</a:t>
            </a:r>
          </a:p>
          <a:p>
            <a:pPr fontAlgn="base">
              <a:lnSpc>
                <a:spcPct val="120000"/>
              </a:lnSpc>
            </a:pPr>
            <a:r>
              <a:rPr lang="en-US" dirty="0"/>
              <a:t>Focus on commercially available bus systems (EPS, COMMS, ACS, OBC) to allow better payload development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3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Design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Fly three payloads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Century Gothic"/>
              </a:rPr>
              <a:t>Survey space debris and space dust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Century Gothic"/>
              </a:rPr>
              <a:t>Charged particle detector</a:t>
            </a:r>
          </a:p>
          <a:p>
            <a:pPr marL="1257269" lvl="2" indent="-342891">
              <a:buFont typeface="Century Gothic" panose="020B0502020202020204" pitchFamily="34" charset="0"/>
              <a:buChar char="→"/>
              <a:defRPr/>
            </a:pPr>
            <a:r>
              <a:rPr lang="en-US" sz="2200" dirty="0">
                <a:solidFill>
                  <a:prstClr val="black"/>
                </a:solidFill>
                <a:latin typeface="Century Gothic"/>
              </a:rPr>
              <a:t>Pointing requirement: Must face away from earth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entury Gothic"/>
              </a:rPr>
              <a:t>Memory degradation experiment</a:t>
            </a:r>
          </a:p>
          <a:p>
            <a:pPr marL="457189" lvl="1" indent="0">
              <a:buNone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r>
              <a:rPr lang="en-US" sz="3200" dirty="0">
                <a:solidFill>
                  <a:prstClr val="black"/>
                </a:solidFill>
                <a:latin typeface="Century Gothic"/>
              </a:rPr>
              <a:t>Data Collection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entury Gothic"/>
              </a:rPr>
              <a:t>Space debris: 96 Mb per orbit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entury Gothic"/>
              </a:rPr>
              <a:t>Charged particle detector: 8 Mb per orbit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entury Gothic"/>
              </a:rPr>
              <a:t>Memory degradation experiment: 2.25 Mb per orbit</a:t>
            </a:r>
          </a:p>
        </p:txBody>
      </p:sp>
    </p:spTree>
    <p:extLst>
      <p:ext uri="{BB962C8B-B14F-4D97-AF65-F5344CB8AC3E}">
        <p14:creationId xmlns:p14="http://schemas.microsoft.com/office/powerpoint/2010/main" val="65362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3339723" cy="3567548"/>
          </a:xfrm>
        </p:spPr>
        <p:txBody>
          <a:bodyPr/>
          <a:lstStyle/>
          <a:p>
            <a:r>
              <a:rPr lang="en-US" sz="2400" dirty="0"/>
              <a:t>Base: 17.6 W</a:t>
            </a:r>
          </a:p>
          <a:p>
            <a:endParaRPr lang="en-US" sz="2400" dirty="0"/>
          </a:p>
          <a:p>
            <a:r>
              <a:rPr lang="en-US" sz="2400" dirty="0"/>
              <a:t>Max Expected: 18.46 w</a:t>
            </a:r>
          </a:p>
          <a:p>
            <a:endParaRPr lang="en-US" sz="2400" dirty="0"/>
          </a:p>
          <a:p>
            <a:r>
              <a:rPr lang="en-US" sz="2400" dirty="0"/>
              <a:t>Max Possible: 19 W</a:t>
            </a:r>
          </a:p>
          <a:p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0C311B-EBFE-4A4C-8908-D1B4D2135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200443"/>
              </p:ext>
            </p:extLst>
          </p:nvPr>
        </p:nvGraphicFramePr>
        <p:xfrm>
          <a:off x="4304370" y="1540227"/>
          <a:ext cx="7397905" cy="407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754351" y="3652024"/>
            <a:ext cx="4081346" cy="65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85678" y="3980985"/>
            <a:ext cx="12489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34508" y="2456889"/>
            <a:ext cx="4081346" cy="65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Max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Expected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85678" y="2785850"/>
            <a:ext cx="12489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4508" y="1786995"/>
            <a:ext cx="4081346" cy="65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Max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Possible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85678" y="2115956"/>
            <a:ext cx="12489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Margins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A0EC94-5806-41AC-B905-8E966AFB2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567446"/>
              </p:ext>
            </p:extLst>
          </p:nvPr>
        </p:nvGraphicFramePr>
        <p:xfrm>
          <a:off x="3791415" y="1123722"/>
          <a:ext cx="7765487" cy="466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3339723" cy="3972385"/>
          </a:xfrm>
        </p:spPr>
        <p:txBody>
          <a:bodyPr/>
          <a:lstStyle/>
          <a:p>
            <a:r>
              <a:rPr lang="en-US" sz="2400" dirty="0"/>
              <a:t>Base: 107 Mb</a:t>
            </a:r>
          </a:p>
          <a:p>
            <a:endParaRPr lang="en-US" sz="2400" dirty="0"/>
          </a:p>
          <a:p>
            <a:r>
              <a:rPr lang="en-US" sz="2400" dirty="0"/>
              <a:t>Max Expected: </a:t>
            </a:r>
            <a:br>
              <a:rPr lang="en-US" sz="2400" dirty="0"/>
            </a:br>
            <a:r>
              <a:rPr lang="en-US" sz="2400" dirty="0"/>
              <a:t>123 Mb</a:t>
            </a:r>
          </a:p>
          <a:p>
            <a:endParaRPr lang="en-US" sz="2400" dirty="0"/>
          </a:p>
          <a:p>
            <a:r>
              <a:rPr lang="en-US" sz="2400" dirty="0"/>
              <a:t>Max Possible:</a:t>
            </a:r>
            <a:br>
              <a:rPr lang="en-US" sz="2400" dirty="0"/>
            </a:br>
            <a:r>
              <a:rPr lang="en-US" sz="2400" dirty="0"/>
              <a:t>130 Mb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0354"/>
              </p:ext>
            </p:extLst>
          </p:nvPr>
        </p:nvGraphicFramePr>
        <p:xfrm>
          <a:off x="271179" y="556180"/>
          <a:ext cx="11325225" cy="233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2183521"/>
              </p:ext>
            </p:extLst>
          </p:nvPr>
        </p:nvGraphicFramePr>
        <p:xfrm>
          <a:off x="2019713" y="2397511"/>
          <a:ext cx="7828156" cy="36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41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Primary Payload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Stability requirements imposed on ADACS by Primary payload were too tight</a:t>
            </a:r>
          </a:p>
          <a:p>
            <a:pPr lvl="1"/>
            <a:endParaRPr lang="en-US" sz="2400" dirty="0">
              <a:latin typeface="+mn-lt"/>
            </a:endParaRPr>
          </a:p>
          <a:p>
            <a:r>
              <a:rPr lang="en-US" dirty="0"/>
              <a:t>Margins too tight for data and power</a:t>
            </a:r>
          </a:p>
          <a:p>
            <a:pPr marL="457189" lvl="1" indent="0">
              <a:buNone/>
            </a:pPr>
            <a:endParaRPr lang="en-US" sz="2400" dirty="0">
              <a:latin typeface="+mn-lt"/>
            </a:endParaRPr>
          </a:p>
          <a:p>
            <a:r>
              <a:rPr lang="en-US" dirty="0"/>
              <a:t>High cost</a:t>
            </a:r>
          </a:p>
        </p:txBody>
      </p:sp>
    </p:spTree>
    <p:extLst>
      <p:ext uri="{BB962C8B-B14F-4D97-AF65-F5344CB8AC3E}">
        <p14:creationId xmlns:p14="http://schemas.microsoft.com/office/powerpoint/2010/main" val="292407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1999" cy="6122019"/>
          </a:xfrm>
          <a:prstGeom prst="rect">
            <a:avLst/>
          </a:prstGeom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000" dirty="0"/>
              <a:t>Current Design</a:t>
            </a:r>
          </a:p>
        </p:txBody>
      </p:sp>
    </p:spTree>
    <p:extLst>
      <p:ext uri="{BB962C8B-B14F-4D97-AF65-F5344CB8AC3E}">
        <p14:creationId xmlns:p14="http://schemas.microsoft.com/office/powerpoint/2010/main" val="374615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367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PowerPoint Presentation</vt:lpstr>
      <vt:lpstr>Outline</vt:lpstr>
      <vt:lpstr>Background</vt:lpstr>
      <vt:lpstr>Initial Design Requirements</vt:lpstr>
      <vt:lpstr>Data Margins</vt:lpstr>
      <vt:lpstr>Power Margins</vt:lpstr>
      <vt:lpstr>Decision Process</vt:lpstr>
      <vt:lpstr>Cut Primary Payload</vt:lpstr>
      <vt:lpstr>PowerPoint Presentation</vt:lpstr>
      <vt:lpstr>Current Design Requirements</vt:lpstr>
      <vt:lpstr>Expanding Payloads </vt:lpstr>
      <vt:lpstr>Power Margins</vt:lpstr>
      <vt:lpstr>Data Margins</vt:lpstr>
      <vt:lpstr>Solar Panel Design</vt:lpstr>
      <vt:lpstr>Internal Configuration</vt:lpstr>
      <vt:lpstr>Conclusion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Barthenheier</dc:creator>
  <cp:lastModifiedBy>Lauren Barthenheier</cp:lastModifiedBy>
  <cp:revision>33</cp:revision>
  <dcterms:created xsi:type="dcterms:W3CDTF">2017-04-02T04:31:01Z</dcterms:created>
  <dcterms:modified xsi:type="dcterms:W3CDTF">2017-04-08T02:18:55Z</dcterms:modified>
</cp:coreProperties>
</file>